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19" d="100"/>
          <a:sy n="119" d="100"/>
        </p:scale>
        <p:origin x="-400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913BB-7B22-4F29-AD33-EEB8285CACC6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CC0BD-56FB-4B19-A37B-610463B3D9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913BB-7B22-4F29-AD33-EEB8285CACC6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CC0BD-56FB-4B19-A37B-610463B3D9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913BB-7B22-4F29-AD33-EEB8285CACC6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CC0BD-56FB-4B19-A37B-610463B3D9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913BB-7B22-4F29-AD33-EEB8285CACC6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CC0BD-56FB-4B19-A37B-610463B3D9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913BB-7B22-4F29-AD33-EEB8285CACC6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CC0BD-56FB-4B19-A37B-610463B3D9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913BB-7B22-4F29-AD33-EEB8285CACC6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CC0BD-56FB-4B19-A37B-610463B3D9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913BB-7B22-4F29-AD33-EEB8285CACC6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CC0BD-56FB-4B19-A37B-610463B3D9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913BB-7B22-4F29-AD33-EEB8285CACC6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CC0BD-56FB-4B19-A37B-610463B3D9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913BB-7B22-4F29-AD33-EEB8285CACC6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CC0BD-56FB-4B19-A37B-610463B3D9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913BB-7B22-4F29-AD33-EEB8285CACC6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CC0BD-56FB-4B19-A37B-610463B3D9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913BB-7B22-4F29-AD33-EEB8285CACC6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CC0BD-56FB-4B19-A37B-610463B3D9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913BB-7B22-4F29-AD33-EEB8285CACC6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CC0BD-56FB-4B19-A37B-610463B3D90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58674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Instructions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066800"/>
            <a:ext cx="8229600" cy="2285999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Select a template slide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Edit the template as needed to provide the specific details of the AOP you’re describing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While viewing the slide you have edited, click Save As – Other formats (fig1)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the save dialog box, select “JPEG File Interchange Format” (fig2)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the next box, click “Current Slide Only” (fig3)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" name="Picture 2" descr="C:\DOCUME~1\sedwar02\LOCALS~1\Temp\SNAGHTML5a24ddb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2286000"/>
            <a:ext cx="2514600" cy="3355633"/>
          </a:xfrm>
          <a:prstGeom prst="rect">
            <a:avLst/>
          </a:prstGeom>
          <a:noFill/>
        </p:spPr>
      </p:pic>
      <p:pic>
        <p:nvPicPr>
          <p:cNvPr id="5" name="Picture 4" descr="C:\DOCUME~1\sedwar02\LOCALS~1\Temp\SNAGHTML5a52efa.PNG"/>
          <p:cNvPicPr>
            <a:picLocks noChangeAspect="1" noChangeArrowheads="1"/>
          </p:cNvPicPr>
          <p:nvPr/>
        </p:nvPicPr>
        <p:blipFill>
          <a:blip r:embed="rId3" cstate="print"/>
          <a:srcRect l="13368" t="79352" r="28020"/>
          <a:stretch>
            <a:fillRect/>
          </a:stretch>
        </p:blipFill>
        <p:spPr bwMode="auto">
          <a:xfrm>
            <a:off x="304800" y="6019800"/>
            <a:ext cx="4343400" cy="971551"/>
          </a:xfrm>
          <a:prstGeom prst="rect">
            <a:avLst/>
          </a:prstGeom>
          <a:noFill/>
        </p:spPr>
      </p:pic>
      <p:pic>
        <p:nvPicPr>
          <p:cNvPr id="6" name="Picture 6" descr="C:\DOCUME~1\sedwar02\LOCALS~1\Temp\SNAGHTML5a79220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7467600"/>
            <a:ext cx="4619625" cy="109537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57200" y="2286000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Fig 1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04800" y="5650468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Fig 2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04800" y="7086600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Fig 3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 bwMode="auto">
          <a:xfrm>
            <a:off x="4648200" y="1828800"/>
            <a:ext cx="1295400" cy="8382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vert="horz" wrap="square" lIns="17008" tIns="8504" rIns="17008" bIns="8504" numCol="1" rtlCol="0" anchor="ctr" anchorCtr="0" compatLnSpc="1">
            <a:prstTxWarp prst="textNoShape">
              <a:avLst/>
            </a:prstTxWarp>
          </a:bodyPr>
          <a:lstStyle/>
          <a:p>
            <a:pPr algn="ctr" defTabSz="170078"/>
            <a:r>
              <a:rPr lang="en-US" sz="1200" dirty="0" smtClean="0"/>
              <a:t>Altered </a:t>
            </a:r>
            <a:r>
              <a:rPr lang="en-US" sz="1200" dirty="0" smtClean="0"/>
              <a:t>signaling</a:t>
            </a:r>
            <a:endParaRPr lang="en-US" sz="1200" dirty="0" smtClean="0"/>
          </a:p>
        </p:txBody>
      </p:sp>
      <p:sp>
        <p:nvSpPr>
          <p:cNvPr id="6" name="Rounded Rectangle 5"/>
          <p:cNvSpPr/>
          <p:nvPr/>
        </p:nvSpPr>
        <p:spPr bwMode="auto">
          <a:xfrm>
            <a:off x="4876800" y="4114800"/>
            <a:ext cx="1371600" cy="10668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vert="horz" wrap="square" lIns="17008" tIns="8504" rIns="17008" bIns="8504" numCol="1" rtlCol="0" anchor="ctr" anchorCtr="0" compatLnSpc="1">
            <a:prstTxWarp prst="textNoShape">
              <a:avLst/>
            </a:prstTxWarp>
          </a:bodyPr>
          <a:lstStyle/>
          <a:p>
            <a:pPr algn="ctr" defTabSz="170078"/>
            <a:r>
              <a:rPr lang="en-US" sz="1200" dirty="0" smtClean="0"/>
              <a:t>Impaired </a:t>
            </a:r>
            <a:endParaRPr lang="en-US" sz="1200" dirty="0" smtClean="0"/>
          </a:p>
          <a:p>
            <a:pPr algn="ctr" defTabSz="170078"/>
            <a:r>
              <a:rPr lang="en-US" sz="1200" dirty="0" smtClean="0"/>
              <a:t>Reproduction</a:t>
            </a:r>
            <a:endParaRPr lang="en-US" sz="1200" dirty="0"/>
          </a:p>
        </p:txBody>
      </p:sp>
      <p:sp>
        <p:nvSpPr>
          <p:cNvPr id="7" name="Rounded Rectangle 6"/>
          <p:cNvSpPr/>
          <p:nvPr/>
        </p:nvSpPr>
        <p:spPr bwMode="auto">
          <a:xfrm>
            <a:off x="5029200" y="5715000"/>
            <a:ext cx="1219200" cy="7112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vert="horz" wrap="square" lIns="17008" tIns="8504" rIns="17008" bIns="8504" numCol="1" rtlCol="0" anchor="ctr" anchorCtr="0" compatLnSpc="1">
            <a:prstTxWarp prst="textNoShape">
              <a:avLst/>
            </a:prstTxWarp>
          </a:bodyPr>
          <a:lstStyle/>
          <a:p>
            <a:pPr algn="ctr" defTabSz="170078"/>
            <a:r>
              <a:rPr lang="en-US" sz="1200" u="sng" dirty="0" smtClean="0"/>
              <a:t>Extinction</a:t>
            </a:r>
            <a:endParaRPr lang="en-US" sz="1200" u="sng" dirty="0" smtClean="0"/>
          </a:p>
        </p:txBody>
      </p:sp>
      <p:cxnSp>
        <p:nvCxnSpPr>
          <p:cNvPr id="10" name="Straight Arrow Connector 9"/>
          <p:cNvCxnSpPr>
            <a:stCxn id="6" idx="2"/>
            <a:endCxn id="7" idx="0"/>
          </p:cNvCxnSpPr>
          <p:nvPr/>
        </p:nvCxnSpPr>
        <p:spPr bwMode="auto">
          <a:xfrm rot="16200000" flipH="1">
            <a:off x="5334000" y="5410200"/>
            <a:ext cx="533400" cy="76200"/>
          </a:xfrm>
          <a:prstGeom prst="straightConnector1">
            <a:avLst/>
          </a:prstGeom>
          <a:ln>
            <a:headEnd type="none" w="med" len="med"/>
            <a:tailEnd type="arrow" w="lg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 bwMode="auto">
          <a:xfrm>
            <a:off x="1524000" y="889000"/>
            <a:ext cx="1295400" cy="7112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vert="horz" wrap="square" lIns="17008" tIns="8504" rIns="17008" bIns="8504" numCol="1" rtlCol="0" anchor="ctr" anchorCtr="0" compatLnSpc="1">
            <a:prstTxWarp prst="textNoShape">
              <a:avLst/>
            </a:prstTxWarp>
          </a:bodyPr>
          <a:lstStyle/>
          <a:p>
            <a:pPr algn="ctr" defTabSz="170078"/>
            <a:r>
              <a:rPr lang="en-US" sz="1200" dirty="0" smtClean="0"/>
              <a:t>Receptor/Ligand</a:t>
            </a:r>
          </a:p>
          <a:p>
            <a:pPr algn="ctr" defTabSz="170078"/>
            <a:r>
              <a:rPr lang="en-US" sz="1200" dirty="0" smtClean="0"/>
              <a:t>Interaction</a:t>
            </a:r>
            <a:endParaRPr lang="en-US" sz="1200" dirty="0" smtClean="0"/>
          </a:p>
        </p:txBody>
      </p:sp>
      <p:sp>
        <p:nvSpPr>
          <p:cNvPr id="12" name="Rounded Rectangle 11"/>
          <p:cNvSpPr/>
          <p:nvPr/>
        </p:nvSpPr>
        <p:spPr bwMode="auto">
          <a:xfrm>
            <a:off x="1447800" y="1879600"/>
            <a:ext cx="1143000" cy="7112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vert="horz" wrap="square" lIns="17008" tIns="8504" rIns="17008" bIns="8504" numCol="1" rtlCol="0" anchor="ctr" anchorCtr="0" compatLnSpc="1">
            <a:prstTxWarp prst="textNoShape">
              <a:avLst/>
            </a:prstTxWarp>
          </a:bodyPr>
          <a:lstStyle/>
          <a:p>
            <a:pPr algn="ctr" defTabSz="170078"/>
            <a:r>
              <a:rPr lang="en-US" sz="1200" dirty="0" smtClean="0"/>
              <a:t>Gene </a:t>
            </a:r>
            <a:r>
              <a:rPr lang="en-US" sz="1200" dirty="0" smtClean="0"/>
              <a:t>activation</a:t>
            </a:r>
            <a:endParaRPr lang="en-US" sz="1200" dirty="0" smtClean="0"/>
          </a:p>
        </p:txBody>
      </p:sp>
      <p:cxnSp>
        <p:nvCxnSpPr>
          <p:cNvPr id="13" name="Straight Arrow Connector 12"/>
          <p:cNvCxnSpPr>
            <a:stCxn id="11" idx="2"/>
            <a:endCxn id="12" idx="0"/>
          </p:cNvCxnSpPr>
          <p:nvPr/>
        </p:nvCxnSpPr>
        <p:spPr bwMode="auto">
          <a:xfrm rot="5400000">
            <a:off x="1955800" y="1663700"/>
            <a:ext cx="279400" cy="152400"/>
          </a:xfrm>
          <a:prstGeom prst="straightConnector1">
            <a:avLst/>
          </a:prstGeom>
          <a:ln>
            <a:headEnd type="none" w="med" len="med"/>
            <a:tailEnd type="arrow" w="lg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2" idx="2"/>
            <a:endCxn id="23" idx="0"/>
          </p:cNvCxnSpPr>
          <p:nvPr/>
        </p:nvCxnSpPr>
        <p:spPr bwMode="auto">
          <a:xfrm>
            <a:off x="2019300" y="2590800"/>
            <a:ext cx="0" cy="508000"/>
          </a:xfrm>
          <a:prstGeom prst="straightConnector1">
            <a:avLst/>
          </a:prstGeom>
          <a:ln>
            <a:headEnd type="none" w="med" len="med"/>
            <a:tailEnd type="arrow" w="lg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 bwMode="auto">
          <a:xfrm>
            <a:off x="1447800" y="3098800"/>
            <a:ext cx="1143000" cy="7112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vert="horz" wrap="square" lIns="17008" tIns="8504" rIns="17008" bIns="8504" numCol="1" rtlCol="0" anchor="ctr" anchorCtr="0" compatLnSpc="1">
            <a:prstTxWarp prst="textNoShape">
              <a:avLst/>
            </a:prstTxWarp>
          </a:bodyPr>
          <a:lstStyle/>
          <a:p>
            <a:pPr algn="ctr" defTabSz="170078"/>
            <a:r>
              <a:rPr lang="en-US" sz="1200" dirty="0" smtClean="0"/>
              <a:t>Altered </a:t>
            </a:r>
            <a:r>
              <a:rPr lang="en-US" sz="1200" dirty="0" smtClean="0"/>
              <a:t>physiology</a:t>
            </a:r>
            <a:endParaRPr lang="en-US" sz="1200" dirty="0" smtClean="0"/>
          </a:p>
        </p:txBody>
      </p:sp>
      <p:sp>
        <p:nvSpPr>
          <p:cNvPr id="40" name="Rounded Rectangle 39"/>
          <p:cNvSpPr/>
          <p:nvPr/>
        </p:nvSpPr>
        <p:spPr bwMode="auto">
          <a:xfrm>
            <a:off x="2971800" y="1828800"/>
            <a:ext cx="1295400" cy="8890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vert="horz" wrap="square" lIns="17008" tIns="8504" rIns="17008" bIns="8504" numCol="1" rtlCol="0" anchor="ctr" anchorCtr="0" compatLnSpc="1">
            <a:prstTxWarp prst="textNoShape">
              <a:avLst/>
            </a:prstTxWarp>
          </a:bodyPr>
          <a:lstStyle/>
          <a:p>
            <a:pPr algn="ctr" defTabSz="170078"/>
            <a:r>
              <a:rPr lang="en-US" sz="1200" dirty="0" smtClean="0"/>
              <a:t>Protein </a:t>
            </a:r>
            <a:r>
              <a:rPr lang="en-US" sz="1200" dirty="0" smtClean="0"/>
              <a:t>production</a:t>
            </a:r>
            <a:endParaRPr lang="en-US" sz="1200" dirty="0" smtClean="0"/>
          </a:p>
        </p:txBody>
      </p:sp>
      <p:sp>
        <p:nvSpPr>
          <p:cNvPr id="45" name="Rounded Rectangle 44"/>
          <p:cNvSpPr/>
          <p:nvPr/>
        </p:nvSpPr>
        <p:spPr bwMode="auto">
          <a:xfrm>
            <a:off x="2857500" y="3048000"/>
            <a:ext cx="1143000" cy="7112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vert="horz" wrap="square" lIns="17008" tIns="8504" rIns="17008" bIns="8504" numCol="1" rtlCol="0" anchor="ctr" anchorCtr="0" compatLnSpc="1">
            <a:prstTxWarp prst="textNoShape">
              <a:avLst/>
            </a:prstTxWarp>
          </a:bodyPr>
          <a:lstStyle/>
          <a:p>
            <a:pPr algn="ctr" defTabSz="170078"/>
            <a:r>
              <a:rPr lang="en-US" sz="1200" dirty="0" smtClean="0"/>
              <a:t>Disrupted </a:t>
            </a:r>
            <a:r>
              <a:rPr lang="en-US" sz="1200" dirty="0" smtClean="0"/>
              <a:t>homeostasis</a:t>
            </a:r>
            <a:endParaRPr lang="en-US" sz="1200" dirty="0"/>
          </a:p>
        </p:txBody>
      </p:sp>
      <p:sp>
        <p:nvSpPr>
          <p:cNvPr id="141" name="TextBox 140"/>
          <p:cNvSpPr txBox="1"/>
          <p:nvPr/>
        </p:nvSpPr>
        <p:spPr>
          <a:xfrm>
            <a:off x="76200" y="91440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Macro-molecular</a:t>
            </a:r>
            <a:endParaRPr lang="en-US" dirty="0"/>
          </a:p>
        </p:txBody>
      </p:sp>
      <p:sp>
        <p:nvSpPr>
          <p:cNvPr id="142" name="TextBox 141"/>
          <p:cNvSpPr txBox="1"/>
          <p:nvPr/>
        </p:nvSpPr>
        <p:spPr>
          <a:xfrm>
            <a:off x="0" y="19812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Cell/Tissue</a:t>
            </a:r>
            <a:endParaRPr lang="en-US" dirty="0"/>
          </a:p>
        </p:txBody>
      </p:sp>
      <p:sp>
        <p:nvSpPr>
          <p:cNvPr id="143" name="TextBox 142"/>
          <p:cNvSpPr txBox="1"/>
          <p:nvPr/>
        </p:nvSpPr>
        <p:spPr>
          <a:xfrm>
            <a:off x="0" y="3124200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Organ/Organ System</a:t>
            </a:r>
            <a:endParaRPr lang="en-US" dirty="0"/>
          </a:p>
        </p:txBody>
      </p:sp>
      <p:sp>
        <p:nvSpPr>
          <p:cNvPr id="144" name="TextBox 143"/>
          <p:cNvSpPr txBox="1"/>
          <p:nvPr/>
        </p:nvSpPr>
        <p:spPr>
          <a:xfrm>
            <a:off x="0" y="191869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Level of Organization</a:t>
            </a:r>
            <a:endParaRPr lang="en-US" dirty="0"/>
          </a:p>
        </p:txBody>
      </p:sp>
      <p:cxnSp>
        <p:nvCxnSpPr>
          <p:cNvPr id="146" name="Straight Connector 145"/>
          <p:cNvCxnSpPr/>
          <p:nvPr/>
        </p:nvCxnSpPr>
        <p:spPr>
          <a:xfrm>
            <a:off x="0" y="838200"/>
            <a:ext cx="6858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7" name="Straight Connector 146"/>
          <p:cNvCxnSpPr/>
          <p:nvPr/>
        </p:nvCxnSpPr>
        <p:spPr>
          <a:xfrm>
            <a:off x="0" y="1676400"/>
            <a:ext cx="6858000" cy="0"/>
          </a:xfrm>
          <a:prstGeom prst="line">
            <a:avLst/>
          </a:prstGeom>
          <a:ln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/>
          <p:nvPr/>
        </p:nvCxnSpPr>
        <p:spPr>
          <a:xfrm>
            <a:off x="0" y="2819400"/>
            <a:ext cx="6858000" cy="0"/>
          </a:xfrm>
          <a:prstGeom prst="line">
            <a:avLst/>
          </a:prstGeom>
          <a:ln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>
            <a:off x="0" y="3962400"/>
            <a:ext cx="6858000" cy="0"/>
          </a:xfrm>
          <a:prstGeom prst="line">
            <a:avLst/>
          </a:prstGeom>
          <a:ln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/>
          <p:nvPr/>
        </p:nvCxnSpPr>
        <p:spPr>
          <a:xfrm>
            <a:off x="0" y="5410200"/>
            <a:ext cx="6858000" cy="0"/>
          </a:xfrm>
          <a:prstGeom prst="line">
            <a:avLst/>
          </a:prstGeom>
          <a:ln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1" name="TextBox 150"/>
          <p:cNvSpPr txBox="1"/>
          <p:nvPr/>
        </p:nvSpPr>
        <p:spPr>
          <a:xfrm>
            <a:off x="0" y="45720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Individual</a:t>
            </a:r>
            <a:endParaRPr lang="en-US" dirty="0"/>
          </a:p>
        </p:txBody>
      </p:sp>
      <p:sp>
        <p:nvSpPr>
          <p:cNvPr id="152" name="TextBox 151"/>
          <p:cNvSpPr txBox="1"/>
          <p:nvPr/>
        </p:nvSpPr>
        <p:spPr>
          <a:xfrm>
            <a:off x="0" y="5726668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Population</a:t>
            </a:r>
            <a:endParaRPr lang="en-US" dirty="0"/>
          </a:p>
        </p:txBody>
      </p:sp>
      <p:cxnSp>
        <p:nvCxnSpPr>
          <p:cNvPr id="153" name="Straight Connector 152"/>
          <p:cNvCxnSpPr/>
          <p:nvPr/>
        </p:nvCxnSpPr>
        <p:spPr>
          <a:xfrm>
            <a:off x="0" y="6629400"/>
            <a:ext cx="6858000" cy="0"/>
          </a:xfrm>
          <a:prstGeom prst="line">
            <a:avLst/>
          </a:prstGeom>
          <a:ln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4" name="Straight Connector 153"/>
          <p:cNvCxnSpPr/>
          <p:nvPr/>
        </p:nvCxnSpPr>
        <p:spPr>
          <a:xfrm>
            <a:off x="1371600" y="0"/>
            <a:ext cx="0" cy="77724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7" name="TextBox 156"/>
          <p:cNvSpPr txBox="1"/>
          <p:nvPr/>
        </p:nvSpPr>
        <p:spPr>
          <a:xfrm>
            <a:off x="2438400" y="228600"/>
            <a:ext cx="327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AOP Diagram</a:t>
            </a:r>
            <a:endParaRPr lang="en-US" sz="2400" dirty="0"/>
          </a:p>
        </p:txBody>
      </p:sp>
      <p:sp>
        <p:nvSpPr>
          <p:cNvPr id="158" name="TextBox 157"/>
          <p:cNvSpPr txBox="1"/>
          <p:nvPr/>
        </p:nvSpPr>
        <p:spPr>
          <a:xfrm>
            <a:off x="0" y="6945868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Community</a:t>
            </a:r>
            <a:endParaRPr lang="en-US" dirty="0"/>
          </a:p>
        </p:txBody>
      </p:sp>
      <p:sp>
        <p:nvSpPr>
          <p:cNvPr id="159" name="Rounded Rectangle 158"/>
          <p:cNvSpPr/>
          <p:nvPr/>
        </p:nvSpPr>
        <p:spPr bwMode="auto">
          <a:xfrm>
            <a:off x="5486400" y="6858000"/>
            <a:ext cx="1219200" cy="7112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587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vert="horz" wrap="square" lIns="17008" tIns="8504" rIns="17008" bIns="8504" numCol="1" rtlCol="0" anchor="ctr" anchorCtr="0" compatLnSpc="1">
            <a:prstTxWarp prst="textNoShape">
              <a:avLst/>
            </a:prstTxWarp>
          </a:bodyPr>
          <a:lstStyle/>
          <a:p>
            <a:pPr algn="ctr" defTabSz="170078"/>
            <a:r>
              <a:rPr lang="en-US" sz="1200" u="sng" dirty="0" smtClean="0"/>
              <a:t>Community</a:t>
            </a:r>
          </a:p>
          <a:p>
            <a:pPr algn="ctr" defTabSz="170078"/>
            <a:r>
              <a:rPr lang="en-US" sz="1200" dirty="0" smtClean="0"/>
              <a:t>Food-web alterations</a:t>
            </a:r>
            <a:endParaRPr lang="en-US" sz="1200" dirty="0"/>
          </a:p>
        </p:txBody>
      </p:sp>
      <p:cxnSp>
        <p:nvCxnSpPr>
          <p:cNvPr id="160" name="Straight Connector 159"/>
          <p:cNvCxnSpPr/>
          <p:nvPr/>
        </p:nvCxnSpPr>
        <p:spPr>
          <a:xfrm>
            <a:off x="0" y="7772400"/>
            <a:ext cx="6858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2" name="Straight Arrow Connector 161"/>
          <p:cNvCxnSpPr>
            <a:stCxn id="7" idx="2"/>
            <a:endCxn id="159" idx="0"/>
          </p:cNvCxnSpPr>
          <p:nvPr/>
        </p:nvCxnSpPr>
        <p:spPr bwMode="auto">
          <a:xfrm rot="16200000" flipH="1">
            <a:off x="5651500" y="6413500"/>
            <a:ext cx="431800" cy="457200"/>
          </a:xfrm>
          <a:prstGeom prst="straightConnector1">
            <a:avLst/>
          </a:prstGeom>
          <a:ln>
            <a:prstDash val="sysDot"/>
            <a:headEnd type="none" w="med" len="med"/>
            <a:tailEnd type="arrow" w="lg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 bwMode="auto">
          <a:xfrm>
            <a:off x="3200400" y="914400"/>
            <a:ext cx="990600" cy="7112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vert="horz" wrap="square" lIns="17008" tIns="8504" rIns="17008" bIns="8504" numCol="1" rtlCol="0" anchor="ctr" anchorCtr="0" compatLnSpc="1">
            <a:prstTxWarp prst="textNoShape">
              <a:avLst/>
            </a:prstTxWarp>
          </a:bodyPr>
          <a:lstStyle/>
          <a:p>
            <a:pPr algn="ctr" defTabSz="170078"/>
            <a:r>
              <a:rPr lang="en-US" sz="1200" dirty="0" smtClean="0"/>
              <a:t>DNA Binding</a:t>
            </a:r>
            <a:endParaRPr lang="en-US" sz="1200" dirty="0" smtClean="0"/>
          </a:p>
        </p:txBody>
      </p:sp>
      <p:sp>
        <p:nvSpPr>
          <p:cNvPr id="37" name="Rounded Rectangle 36"/>
          <p:cNvSpPr/>
          <p:nvPr/>
        </p:nvSpPr>
        <p:spPr bwMode="auto">
          <a:xfrm>
            <a:off x="5029200" y="914400"/>
            <a:ext cx="990600" cy="7112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vert="horz" wrap="square" lIns="17008" tIns="8504" rIns="17008" bIns="8504" numCol="1" rtlCol="0" anchor="ctr" anchorCtr="0" compatLnSpc="1">
            <a:prstTxWarp prst="textNoShape">
              <a:avLst/>
            </a:prstTxWarp>
          </a:bodyPr>
          <a:lstStyle/>
          <a:p>
            <a:pPr algn="ctr" defTabSz="170078"/>
            <a:r>
              <a:rPr lang="en-US" sz="1200" dirty="0" smtClean="0"/>
              <a:t>Protein </a:t>
            </a:r>
            <a:r>
              <a:rPr lang="en-US" sz="1200" dirty="0" smtClean="0"/>
              <a:t>Oxidation</a:t>
            </a:r>
            <a:endParaRPr lang="en-US" sz="1200" dirty="0" smtClean="0"/>
          </a:p>
        </p:txBody>
      </p:sp>
      <p:sp>
        <p:nvSpPr>
          <p:cNvPr id="41" name="Rounded Rectangle 40"/>
          <p:cNvSpPr/>
          <p:nvPr/>
        </p:nvSpPr>
        <p:spPr bwMode="auto">
          <a:xfrm>
            <a:off x="4495800" y="3048000"/>
            <a:ext cx="1143000" cy="7112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vert="horz" wrap="square" lIns="17008" tIns="8504" rIns="17008" bIns="8504" numCol="1" rtlCol="0" anchor="ctr" anchorCtr="0" compatLnSpc="1">
            <a:prstTxWarp prst="textNoShape">
              <a:avLst/>
            </a:prstTxWarp>
          </a:bodyPr>
          <a:lstStyle/>
          <a:p>
            <a:pPr algn="ctr" defTabSz="170078"/>
            <a:r>
              <a:rPr lang="en-US" sz="1200" dirty="0" smtClean="0"/>
              <a:t>Altered tissue development/ </a:t>
            </a:r>
            <a:r>
              <a:rPr lang="en-US" sz="1200" dirty="0" smtClean="0"/>
              <a:t>function</a:t>
            </a:r>
            <a:endParaRPr lang="en-US" sz="1200" dirty="0" smtClean="0"/>
          </a:p>
        </p:txBody>
      </p:sp>
      <p:sp>
        <p:nvSpPr>
          <p:cNvPr id="42" name="Rounded Rectangle 41"/>
          <p:cNvSpPr/>
          <p:nvPr/>
        </p:nvSpPr>
        <p:spPr bwMode="auto">
          <a:xfrm>
            <a:off x="3276600" y="4114800"/>
            <a:ext cx="1371600" cy="10668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vert="horz" wrap="square" lIns="17008" tIns="8504" rIns="17008" bIns="8504" numCol="1" rtlCol="0" anchor="ctr" anchorCtr="0" compatLnSpc="1">
            <a:prstTxWarp prst="textNoShape">
              <a:avLst/>
            </a:prstTxWarp>
          </a:bodyPr>
          <a:lstStyle/>
          <a:p>
            <a:pPr algn="ctr" defTabSz="170078"/>
            <a:r>
              <a:rPr lang="en-US" sz="1200" dirty="0" smtClean="0"/>
              <a:t>Impaired </a:t>
            </a:r>
            <a:endParaRPr lang="en-US" sz="1200" dirty="0" smtClean="0"/>
          </a:p>
          <a:p>
            <a:pPr algn="ctr" defTabSz="170078"/>
            <a:r>
              <a:rPr lang="en-US" sz="1200" dirty="0" smtClean="0"/>
              <a:t>Development</a:t>
            </a:r>
            <a:endParaRPr lang="en-US" sz="1200" dirty="0" smtClean="0"/>
          </a:p>
        </p:txBody>
      </p:sp>
      <p:sp>
        <p:nvSpPr>
          <p:cNvPr id="43" name="Rounded Rectangle 42"/>
          <p:cNvSpPr/>
          <p:nvPr/>
        </p:nvSpPr>
        <p:spPr bwMode="auto">
          <a:xfrm>
            <a:off x="1600200" y="4114800"/>
            <a:ext cx="1371600" cy="10668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vert="horz" wrap="square" lIns="17008" tIns="8504" rIns="17008" bIns="8504" numCol="1" rtlCol="0" anchor="ctr" anchorCtr="0" compatLnSpc="1">
            <a:prstTxWarp prst="textNoShape">
              <a:avLst/>
            </a:prstTxWarp>
          </a:bodyPr>
          <a:lstStyle/>
          <a:p>
            <a:pPr algn="ctr" defTabSz="170078"/>
            <a:r>
              <a:rPr lang="en-US" sz="1200" dirty="0" smtClean="0"/>
              <a:t>Lethality</a:t>
            </a:r>
            <a:endParaRPr lang="en-US" sz="1200" dirty="0" smtClean="0"/>
          </a:p>
        </p:txBody>
      </p:sp>
      <p:sp>
        <p:nvSpPr>
          <p:cNvPr id="47" name="Rounded Rectangle 46"/>
          <p:cNvSpPr/>
          <p:nvPr/>
        </p:nvSpPr>
        <p:spPr bwMode="auto">
          <a:xfrm>
            <a:off x="3429000" y="5715000"/>
            <a:ext cx="1219200" cy="7112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vert="horz" wrap="square" lIns="17008" tIns="8504" rIns="17008" bIns="8504" numCol="1" rtlCol="0" anchor="ctr" anchorCtr="0" compatLnSpc="1">
            <a:prstTxWarp prst="textNoShape">
              <a:avLst/>
            </a:prstTxWarp>
          </a:bodyPr>
          <a:lstStyle/>
          <a:p>
            <a:pPr algn="ctr" defTabSz="170078"/>
            <a:r>
              <a:rPr lang="en-US" sz="1200" u="sng" dirty="0" smtClean="0"/>
              <a:t>Recruitment</a:t>
            </a:r>
            <a:endParaRPr lang="en-US" sz="1200" u="sng" dirty="0" smtClean="0"/>
          </a:p>
        </p:txBody>
      </p:sp>
      <p:sp>
        <p:nvSpPr>
          <p:cNvPr id="48" name="Rounded Rectangle 47"/>
          <p:cNvSpPr/>
          <p:nvPr/>
        </p:nvSpPr>
        <p:spPr bwMode="auto">
          <a:xfrm>
            <a:off x="1676400" y="5715000"/>
            <a:ext cx="1219200" cy="7112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vert="horz" wrap="square" lIns="17008" tIns="8504" rIns="17008" bIns="8504" numCol="1" rtlCol="0" anchor="ctr" anchorCtr="0" compatLnSpc="1">
            <a:prstTxWarp prst="textNoShape">
              <a:avLst/>
            </a:prstTxWarp>
          </a:bodyPr>
          <a:lstStyle/>
          <a:p>
            <a:pPr algn="ctr" defTabSz="170078"/>
            <a:r>
              <a:rPr lang="en-US" sz="1200" u="sng" dirty="0" smtClean="0"/>
              <a:t>Structure </a:t>
            </a:r>
          </a:p>
        </p:txBody>
      </p:sp>
      <p:sp>
        <p:nvSpPr>
          <p:cNvPr id="51" name="Rounded Rectangle 50"/>
          <p:cNvSpPr/>
          <p:nvPr/>
        </p:nvSpPr>
        <p:spPr bwMode="auto">
          <a:xfrm>
            <a:off x="3429000" y="6858000"/>
            <a:ext cx="1219200" cy="7112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587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vert="horz" wrap="square" lIns="17008" tIns="8504" rIns="17008" bIns="8504" numCol="1" rtlCol="0" anchor="ctr" anchorCtr="0" compatLnSpc="1">
            <a:prstTxWarp prst="textNoShape">
              <a:avLst/>
            </a:prstTxWarp>
          </a:bodyPr>
          <a:lstStyle/>
          <a:p>
            <a:pPr algn="ctr" defTabSz="170078"/>
            <a:r>
              <a:rPr lang="en-US" sz="1200" u="sng" dirty="0" smtClean="0"/>
              <a:t>Community</a:t>
            </a:r>
          </a:p>
          <a:p>
            <a:pPr algn="ctr" defTabSz="170078"/>
            <a:r>
              <a:rPr lang="en-US" sz="1200" dirty="0" smtClean="0"/>
              <a:t>Food-web alterations</a:t>
            </a:r>
            <a:endParaRPr lang="en-US" sz="1200" dirty="0"/>
          </a:p>
        </p:txBody>
      </p:sp>
      <p:sp>
        <p:nvSpPr>
          <p:cNvPr id="52" name="Rounded Rectangle 51"/>
          <p:cNvSpPr/>
          <p:nvPr/>
        </p:nvSpPr>
        <p:spPr bwMode="auto">
          <a:xfrm>
            <a:off x="1600200" y="6781800"/>
            <a:ext cx="1219200" cy="7112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587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vert="horz" wrap="square" lIns="17008" tIns="8504" rIns="17008" bIns="8504" numCol="1" rtlCol="0" anchor="ctr" anchorCtr="0" compatLnSpc="1">
            <a:prstTxWarp prst="textNoShape">
              <a:avLst/>
            </a:prstTxWarp>
          </a:bodyPr>
          <a:lstStyle/>
          <a:p>
            <a:pPr algn="ctr" defTabSz="170078"/>
            <a:r>
              <a:rPr lang="en-US" sz="1200" u="sng" dirty="0" smtClean="0"/>
              <a:t>Community</a:t>
            </a:r>
          </a:p>
          <a:p>
            <a:pPr algn="ctr" defTabSz="170078"/>
            <a:r>
              <a:rPr lang="en-US" sz="1200" dirty="0" smtClean="0"/>
              <a:t>Food-web alterations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123</Words>
  <Application>Microsoft Office PowerPoint</Application>
  <PresentationFormat>On-screen Show (4:3)</PresentationFormat>
  <Paragraphs>41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US-EPA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 Villeneuve</dc:creator>
  <cp:lastModifiedBy>Stephen Edwards</cp:lastModifiedBy>
  <cp:revision>45</cp:revision>
  <dcterms:created xsi:type="dcterms:W3CDTF">2013-01-03T14:08:07Z</dcterms:created>
  <dcterms:modified xsi:type="dcterms:W3CDTF">2013-01-08T21:07:41Z</dcterms:modified>
</cp:coreProperties>
</file>